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0" r:id="rId1"/>
  </p:sldMasterIdLst>
  <p:notesMasterIdLst>
    <p:notesMasterId r:id="rId40"/>
  </p:notesMasterIdLst>
  <p:sldIdLst>
    <p:sldId id="256" r:id="rId2"/>
    <p:sldId id="276" r:id="rId3"/>
    <p:sldId id="274" r:id="rId4"/>
    <p:sldId id="281" r:id="rId5"/>
    <p:sldId id="257" r:id="rId6"/>
    <p:sldId id="258" r:id="rId7"/>
    <p:sldId id="306" r:id="rId8"/>
    <p:sldId id="277" r:id="rId9"/>
    <p:sldId id="278" r:id="rId10"/>
    <p:sldId id="279" r:id="rId11"/>
    <p:sldId id="280" r:id="rId12"/>
    <p:sldId id="284" r:id="rId13"/>
    <p:sldId id="329" r:id="rId14"/>
    <p:sldId id="262" r:id="rId15"/>
    <p:sldId id="289" r:id="rId16"/>
    <p:sldId id="282" r:id="rId17"/>
    <p:sldId id="291" r:id="rId18"/>
    <p:sldId id="293" r:id="rId19"/>
    <p:sldId id="296" r:id="rId20"/>
    <p:sldId id="265" r:id="rId21"/>
    <p:sldId id="264" r:id="rId22"/>
    <p:sldId id="302" r:id="rId23"/>
    <p:sldId id="301" r:id="rId24"/>
    <p:sldId id="303" r:id="rId25"/>
    <p:sldId id="304" r:id="rId26"/>
    <p:sldId id="308" r:id="rId27"/>
    <p:sldId id="310" r:id="rId28"/>
    <p:sldId id="311" r:id="rId29"/>
    <p:sldId id="313" r:id="rId30"/>
    <p:sldId id="315" r:id="rId31"/>
    <p:sldId id="316" r:id="rId32"/>
    <p:sldId id="318" r:id="rId33"/>
    <p:sldId id="320" r:id="rId34"/>
    <p:sldId id="327" r:id="rId35"/>
    <p:sldId id="326" r:id="rId36"/>
    <p:sldId id="323" r:id="rId37"/>
    <p:sldId id="325" r:id="rId38"/>
    <p:sldId id="324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4F7F8-8533-4F23-8E90-153F7E10551C}" type="datetimeFigureOut">
              <a:rPr lang="it-IT" smtClean="0"/>
              <a:pPr/>
              <a:t>03/06/2014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022C9-9C1E-4253-B16C-6E3D90D61F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022C9-9C1E-4253-B16C-6E3D90D61F03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7040-F74B-4C94-8C72-D0D5B76D3182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02B-2694-4B31-8B79-4E25267E5811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4F51-B47E-4B27-9939-BFC4364E90BE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D6DA-9976-47A3-BFEA-487F8B5B49A2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8FB6-2225-4B11-BF91-7FDC7907AADF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32EE-3833-4C9E-A72C-F64D25774146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C9D9-7FBF-413F-8295-E22E49FA5E6D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E2F3-DBD0-4D1B-8FA6-ED14D3792C17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0781-376D-428A-92E9-31DB8E08DEAD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39E6-F105-48D7-BD58-0A5F9A516B53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7D589EC-AD39-47C0-A6BC-C336C33719DA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9D5E7E-A8EC-4EAD-B616-33CB50262306}" type="datetime1">
              <a:rPr lang="it-IT" smtClean="0"/>
              <a:pPr/>
              <a:t>03/06/2014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75DA27-0371-4F04-92DF-F7CF554D9E7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mioletterariosanpaolo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lgerian" pitchFamily="82" charset="0"/>
              </a:rPr>
              <a:t>        </a:t>
            </a:r>
            <a:r>
              <a:rPr lang="it-IT" sz="4000" dirty="0" smtClean="0">
                <a:latin typeface="Algerian" pitchFamily="82" charset="0"/>
              </a:rPr>
              <a:t>CERIMONIA </a:t>
            </a:r>
            <a:r>
              <a:rPr lang="it-IT" sz="4000" dirty="0" err="1" smtClean="0">
                <a:latin typeface="Algerian" pitchFamily="82" charset="0"/>
              </a:rPr>
              <a:t>DI</a:t>
            </a:r>
            <a:r>
              <a:rPr lang="it-IT" sz="4000" dirty="0" smtClean="0">
                <a:latin typeface="Algerian" pitchFamily="82" charset="0"/>
              </a:rPr>
              <a:t> PREMIAZIONE</a:t>
            </a:r>
            <a:r>
              <a:rPr lang="it-IT" dirty="0" smtClean="0">
                <a:latin typeface="Algerian" pitchFamily="82" charset="0"/>
              </a:rPr>
              <a:t/>
            </a:r>
            <a:br>
              <a:rPr lang="it-IT" dirty="0" smtClean="0">
                <a:latin typeface="Algerian" pitchFamily="82" charset="0"/>
              </a:rPr>
            </a:br>
            <a:r>
              <a:rPr lang="it-IT" sz="2700" dirty="0" smtClean="0">
                <a:latin typeface="Algerian" pitchFamily="82" charset="0"/>
              </a:rPr>
              <a:t>                 31 MAGGIO  2014</a:t>
            </a:r>
            <a:br>
              <a:rPr lang="it-IT" sz="2700" dirty="0" smtClean="0">
                <a:latin typeface="Algerian" pitchFamily="82" charset="0"/>
              </a:rPr>
            </a:br>
            <a:r>
              <a:rPr lang="it-IT" sz="2700" dirty="0" smtClean="0">
                <a:latin typeface="Algerian" pitchFamily="82" charset="0"/>
              </a:rPr>
              <a:t>          </a:t>
            </a:r>
            <a:r>
              <a:rPr lang="it-IT" sz="3600" dirty="0" smtClean="0">
                <a:latin typeface="Algerian" pitchFamily="82" charset="0"/>
              </a:rPr>
              <a:t>museo di santa Caterina - </a:t>
            </a:r>
            <a:r>
              <a:rPr lang="it-IT" sz="3600" dirty="0" err="1" smtClean="0">
                <a:latin typeface="Algerian" pitchFamily="82" charset="0"/>
              </a:rPr>
              <a:t>treviso</a:t>
            </a:r>
            <a:endParaRPr lang="it-IT" sz="3600" dirty="0">
              <a:latin typeface="Algerian" pitchFamily="82" charset="0"/>
            </a:endParaRPr>
          </a:p>
        </p:txBody>
      </p:sp>
      <p:pic>
        <p:nvPicPr>
          <p:cNvPr id="8" name="Segnaposto contenuto 7" descr="logo premio 2014 rido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9296" y="1774825"/>
            <a:ext cx="5045408" cy="4625975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pic>
        <p:nvPicPr>
          <p:cNvPr id="9" name="Immagine 8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3350" y="2132856"/>
            <a:ext cx="13906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VITTORIO    MARTIN</a:t>
            </a:r>
            <a:endParaRPr lang="it-IT" dirty="0"/>
          </a:p>
        </p:txBody>
      </p:sp>
      <p:pic>
        <p:nvPicPr>
          <p:cNvPr id="7" name="Segnaposto contenuto 6" descr="martin 1 prem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7130" y="1774825"/>
            <a:ext cx="3449739" cy="4625975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BRUNA   </a:t>
            </a:r>
            <a:r>
              <a:rPr lang="it-IT" dirty="0" err="1" smtClean="0"/>
              <a:t>BRAZZALOTTO</a:t>
            </a:r>
            <a:endParaRPr lang="it-IT" dirty="0"/>
          </a:p>
        </p:txBody>
      </p:sp>
      <p:pic>
        <p:nvPicPr>
          <p:cNvPr id="6" name="Segnaposto contenuto 5" descr="brazzalotto 1 prem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3524" y="1774826"/>
            <a:ext cx="5298756" cy="4411036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412776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SEZIONE A  - PROSA - OPERA SEGNALATA</a:t>
            </a:r>
            <a:endParaRPr lang="it-IT" sz="32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55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i="1" dirty="0" smtClean="0"/>
              <a:t>IL FONDO CAPOVOLTO</a:t>
            </a:r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di Claudia </a:t>
            </a:r>
            <a:r>
              <a:rPr lang="it-IT" b="1" dirty="0" err="1" smtClean="0"/>
              <a:t>Arcolin</a:t>
            </a:r>
            <a:endParaRPr lang="it-IT" b="1" dirty="0" smtClean="0"/>
          </a:p>
          <a:p>
            <a:pPr algn="ctr">
              <a:buNone/>
            </a:pPr>
            <a:r>
              <a:rPr lang="it-IT" dirty="0" smtClean="0"/>
              <a:t>(Texas – USA)</a:t>
            </a:r>
          </a:p>
          <a:p>
            <a:pPr algn="ctr">
              <a:buNone/>
            </a:pPr>
            <a:endParaRPr lang="it-IT" b="1" i="1" dirty="0" smtClean="0"/>
          </a:p>
          <a:p>
            <a:r>
              <a:rPr lang="it-IT" sz="4800" i="1" dirty="0" smtClean="0"/>
              <a:t>Intensa rappresentazione di un dramma interiore</a:t>
            </a:r>
            <a:endParaRPr lang="it-IT" sz="4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SEZIONE A  - PROSA  -  </a:t>
            </a:r>
            <a:r>
              <a:rPr lang="it-IT" sz="3600" dirty="0" err="1" smtClean="0"/>
              <a:t>3ª</a:t>
            </a:r>
            <a:r>
              <a:rPr lang="it-IT" sz="3600" dirty="0" smtClean="0"/>
              <a:t> CLASSIFICATA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</a:rPr>
              <a:t>CHARLIE</a:t>
            </a:r>
          </a:p>
          <a:p>
            <a:pPr algn="ctr">
              <a:buNone/>
            </a:pPr>
            <a:endParaRPr lang="it-IT" b="1" i="1" dirty="0" smtClean="0"/>
          </a:p>
          <a:p>
            <a:pPr algn="ctr">
              <a:buNone/>
            </a:pPr>
            <a:r>
              <a:rPr lang="it-IT" b="1" dirty="0" smtClean="0"/>
              <a:t>di Barbara </a:t>
            </a:r>
            <a:r>
              <a:rPr lang="it-IT" b="1" dirty="0" err="1" smtClean="0"/>
              <a:t>Cannetti</a:t>
            </a:r>
            <a:endParaRPr lang="it-IT" b="1" dirty="0" smtClean="0"/>
          </a:p>
          <a:p>
            <a:pPr algn="ctr">
              <a:buNone/>
            </a:pPr>
            <a:r>
              <a:rPr lang="it-IT" dirty="0" smtClean="0"/>
              <a:t>(Ferrara)</a:t>
            </a:r>
          </a:p>
          <a:p>
            <a:pPr algn="ctr">
              <a:buNone/>
            </a:pPr>
            <a:endParaRPr lang="it-IT" i="1" dirty="0" smtClean="0"/>
          </a:p>
          <a:p>
            <a:r>
              <a:rPr lang="it-IT" i="1" dirty="0" smtClean="0"/>
              <a:t>Narrazione commossa ed intensa di un'esperienza vissuta nel mondo del dolore. Scoperta del senso profondo della vita e di un legame che non si spezza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SEZIONE A  - PROSA  -  </a:t>
            </a:r>
            <a:r>
              <a:rPr lang="it-IT" sz="3600" dirty="0" err="1" smtClean="0"/>
              <a:t>2ª</a:t>
            </a:r>
            <a:r>
              <a:rPr lang="it-IT" sz="3600" dirty="0" smtClean="0"/>
              <a:t> CLASSIFICATA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700" b="1" i="1" dirty="0" smtClean="0">
                <a:solidFill>
                  <a:srgbClr val="002060"/>
                </a:solidFill>
              </a:rPr>
              <a:t>TRE GAROFANI</a:t>
            </a:r>
          </a:p>
          <a:p>
            <a:pPr algn="ctr">
              <a:buNone/>
            </a:pPr>
            <a:endParaRPr lang="it-IT" sz="4000" b="1" i="1" dirty="0" smtClean="0"/>
          </a:p>
          <a:p>
            <a:pPr algn="ctr">
              <a:buNone/>
            </a:pPr>
            <a:r>
              <a:rPr lang="it-IT" sz="4000" b="1" dirty="0" smtClean="0"/>
              <a:t>di  Rita </a:t>
            </a:r>
            <a:r>
              <a:rPr lang="it-IT" sz="4000" b="1" dirty="0" err="1" smtClean="0"/>
              <a:t>Mazzon</a:t>
            </a:r>
            <a:endParaRPr lang="it-IT" sz="4000" b="1" dirty="0" smtClean="0"/>
          </a:p>
          <a:p>
            <a:pPr algn="ctr">
              <a:buNone/>
            </a:pPr>
            <a:r>
              <a:rPr lang="it-IT" sz="4000" dirty="0" smtClean="0"/>
              <a:t>(Padova)</a:t>
            </a:r>
          </a:p>
          <a:p>
            <a:pPr algn="ctr">
              <a:buNone/>
            </a:pPr>
            <a:endParaRPr lang="it-IT" sz="4000" dirty="0" smtClean="0"/>
          </a:p>
          <a:p>
            <a:r>
              <a:rPr lang="it-IT" sz="4000" i="1" dirty="0" smtClean="0"/>
              <a:t>Efficace quadro di difficili rapporti familiari, che sfociano in dramma nel finale improvviso e inaspettato. Il linguaggio essenziale dipinge con aderenza stati d'animo e passioni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SEZIONE A  - PROSA  -  </a:t>
            </a:r>
            <a:r>
              <a:rPr lang="it-IT" sz="3600" dirty="0" err="1" smtClean="0"/>
              <a:t>1ª</a:t>
            </a:r>
            <a:r>
              <a:rPr lang="it-IT" sz="3600" dirty="0" smtClean="0"/>
              <a:t> CLASSIFICATA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0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NON MENO DELLA PIOGGIA</a:t>
            </a:r>
            <a:r>
              <a:rPr lang="it-IT" sz="4000" b="1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di </a:t>
            </a:r>
            <a:r>
              <a:rPr lang="it-IT" b="1" dirty="0" err="1" smtClean="0">
                <a:latin typeface="Remington"/>
                <a:ea typeface="Microsoft YaHei" pitchFamily="34" charset="-122"/>
                <a:cs typeface="Mangal" pitchFamily="18" charset="0"/>
              </a:rPr>
              <a:t>Iosetta</a:t>
            </a:r>
            <a:r>
              <a:rPr lang="it-IT" b="1" dirty="0" smtClean="0"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r>
              <a:rPr lang="it-IT" b="1" dirty="0" err="1" smtClean="0">
                <a:latin typeface="Remington"/>
                <a:ea typeface="Microsoft YaHei" pitchFamily="34" charset="-122"/>
                <a:cs typeface="Mangal" pitchFamily="18" charset="0"/>
              </a:rPr>
              <a:t>Mazzari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(Vigonza - Pd)</a:t>
            </a:r>
            <a:endParaRPr lang="it-IT" i="1" dirty="0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>
              <a:buNone/>
            </a:pPr>
            <a:endParaRPr lang="it-IT" i="1" dirty="0" smtClean="0"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E’ una storia ben costruita che sviluppa, con un ritmo sicuro ed efficace, una vicenda lontana nel tempo, ma resa attuale dalla capacità espressiva che coinvolge il lettore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INTERMEZZO MUSICALE</a:t>
            </a:r>
            <a:endParaRPr lang="it-IT" dirty="0"/>
          </a:p>
        </p:txBody>
      </p:sp>
      <p:pic>
        <p:nvPicPr>
          <p:cNvPr id="7" name="Segnaposto contenuto 6" descr="b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9740" y="1773238"/>
            <a:ext cx="2506119" cy="4624387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3635896" y="1773936"/>
            <a:ext cx="5256584" cy="4623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/>
              <a:t>AL VIOLINO</a:t>
            </a:r>
          </a:p>
          <a:p>
            <a:pPr algn="ctr"/>
            <a:endParaRPr lang="it-IT" dirty="0" smtClean="0"/>
          </a:p>
          <a:p>
            <a:pPr lvl="0" algn="ctr">
              <a:buNone/>
            </a:pPr>
            <a:r>
              <a:rPr lang="it-IT" b="1" dirty="0" smtClean="0"/>
              <a:t>LORENZO ROSATO</a:t>
            </a:r>
          </a:p>
          <a:p>
            <a:pPr lvl="0" algn="ctr">
              <a:buNone/>
            </a:pPr>
            <a:endParaRPr lang="it-IT" dirty="0" smtClean="0"/>
          </a:p>
          <a:p>
            <a:pPr lvl="0" algn="ctr">
              <a:buNone/>
            </a:pPr>
            <a:r>
              <a:rPr lang="it-IT" b="1" dirty="0" smtClean="0"/>
              <a:t>Johann Sebastian Bach</a:t>
            </a:r>
            <a:r>
              <a:rPr lang="it-IT" dirty="0" smtClean="0"/>
              <a:t> (</a:t>
            </a:r>
            <a:r>
              <a:rPr lang="it-IT" dirty="0" err="1" smtClean="0"/>
              <a:t>1685-1750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Dalla Partita per Violino solo </a:t>
            </a:r>
            <a:r>
              <a:rPr lang="it-IT" dirty="0" err="1" smtClean="0"/>
              <a:t>BWV1006</a:t>
            </a:r>
            <a:endParaRPr lang="it-IT" dirty="0" smtClean="0"/>
          </a:p>
          <a:p>
            <a:pPr lvl="4"/>
            <a:r>
              <a:rPr lang="it-IT" sz="2800" i="1" dirty="0" err="1" smtClean="0"/>
              <a:t>Loure</a:t>
            </a:r>
            <a:endParaRPr lang="it-IT" sz="2800" dirty="0" smtClean="0"/>
          </a:p>
          <a:p>
            <a:pPr lvl="4"/>
            <a:r>
              <a:rPr lang="it-IT" sz="2800" i="1" dirty="0" smtClean="0"/>
              <a:t>Gavotte en rondeau</a:t>
            </a:r>
            <a:endParaRPr lang="it-IT" sz="2800" dirty="0" smtClean="0"/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Johann Sebastian Bach</a:t>
            </a: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(1685-1750)</a:t>
            </a:r>
            <a:b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Dalla Partita per Violino solo BWV1006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it-IT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Loure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it-IT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Gavotte en rondeau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SEZIONE B  - POESIA-  SEGNALATA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EX NIHILO</a:t>
            </a:r>
          </a:p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dirty="0" smtClean="0">
                <a:latin typeface="Remington"/>
                <a:ea typeface="Microsoft YaHei" pitchFamily="34" charset="-122"/>
                <a:cs typeface="Mangal" pitchFamily="18" charset="0"/>
              </a:rPr>
              <a:t>Alessandro </a:t>
            </a:r>
            <a:r>
              <a:rPr lang="it-IT" sz="3600" b="1" dirty="0" err="1" smtClean="0">
                <a:latin typeface="Remington"/>
                <a:ea typeface="Microsoft YaHei" pitchFamily="34" charset="-122"/>
                <a:cs typeface="Mangal" pitchFamily="18" charset="0"/>
              </a:rPr>
              <a:t>Rosanò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2800" dirty="0" smtClean="0">
                <a:latin typeface="Remington"/>
                <a:ea typeface="Microsoft YaHei" pitchFamily="34" charset="-122"/>
                <a:cs typeface="Mangal" pitchFamily="18" charset="0"/>
              </a:rPr>
              <a:t>(Padova)</a:t>
            </a:r>
          </a:p>
          <a:p>
            <a:pPr algn="ctr">
              <a:buSzPct val="45000"/>
              <a:buNone/>
            </a:pPr>
            <a:r>
              <a:rPr lang="it-IT" sz="36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r>
              <a:rPr lang="it-IT" sz="40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O</a:t>
            </a:r>
            <a:r>
              <a:rPr lang="it-IT" sz="40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riginale susseguirsi </a:t>
            </a:r>
          </a:p>
          <a:p>
            <a:pPr algn="ctr">
              <a:buSzPct val="45000"/>
              <a:buNone/>
            </a:pPr>
            <a:r>
              <a:rPr lang="it-IT" sz="40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di metafore ardite.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SEZIONE B  - POESIA-  </a:t>
            </a:r>
            <a:r>
              <a:rPr lang="it-IT" sz="3600" dirty="0" err="1" smtClean="0"/>
              <a:t>3ª</a:t>
            </a:r>
            <a:r>
              <a:rPr lang="it-IT" sz="3600" dirty="0" smtClean="0"/>
              <a:t> CLASSIFICATA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LENTAMENTE</a:t>
            </a:r>
            <a: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b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b="1" dirty="0" smtClean="0">
                <a:latin typeface="Remington"/>
                <a:ea typeface="Microsoft YaHei" pitchFamily="34" charset="-122"/>
                <a:cs typeface="Mangal" pitchFamily="18" charset="0"/>
              </a:rPr>
              <a:t>di  Rocco </a:t>
            </a:r>
            <a:r>
              <a:rPr lang="it-IT" sz="3600" b="1" dirty="0" err="1" smtClean="0">
                <a:latin typeface="Remington"/>
                <a:ea typeface="Microsoft YaHei" pitchFamily="34" charset="-122"/>
                <a:cs typeface="Mangal" pitchFamily="18" charset="0"/>
              </a:rPr>
              <a:t>Santorsola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(Battipaglia - Sa)</a:t>
            </a:r>
          </a:p>
          <a:p>
            <a:pPr algn="ctr">
              <a:buSzPct val="45000"/>
              <a:buNone/>
            </a:pPr>
            <a: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Per la sintesi efficace con cui è riassunto icasticamente uno squarcio di vita familiare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SEZIONE B  - POESIA-  </a:t>
            </a:r>
            <a:r>
              <a:rPr lang="it-IT" sz="3600" dirty="0" err="1" smtClean="0"/>
              <a:t>2ª</a:t>
            </a:r>
            <a:r>
              <a:rPr lang="it-IT" sz="3600" dirty="0" smtClean="0"/>
              <a:t> CLASSIFICATA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L'INVERNO</a:t>
            </a:r>
            <a: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di Bruno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Lazzerotti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(Milano)</a:t>
            </a:r>
          </a:p>
          <a:p>
            <a:pPr algn="ctr">
              <a:buSzPct val="45000"/>
              <a:buNone/>
            </a:pPr>
            <a: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Il ritmo serrato, anche nell'alternanza di immagini astratte e concrete, si risolve in una chiusa efficace e non scontata.</a:t>
            </a:r>
            <a:b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</a:br>
            <a:endParaRPr lang="it-IT" i="1" dirty="0" smtClean="0">
              <a:latin typeface="Calibri" pitchFamily="34" charset="0"/>
              <a:ea typeface="Microsoft YaHei" pitchFamily="34" charset="-122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b="1" dirty="0" smtClean="0"/>
              <a:t>PRESIDENTE    </a:t>
            </a:r>
            <a:r>
              <a:rPr lang="it-IT" sz="2800" b="1" dirty="0" err="1" smtClean="0"/>
              <a:t>ASS</a:t>
            </a:r>
            <a:r>
              <a:rPr lang="it-IT" sz="2800" b="1" dirty="0" smtClean="0"/>
              <a:t>. NOI  SAN PAOLO  LIVIO MORO</a:t>
            </a:r>
            <a:endParaRPr lang="it-IT" sz="2800" b="1" dirty="0"/>
          </a:p>
        </p:txBody>
      </p:sp>
      <p:pic>
        <p:nvPicPr>
          <p:cNvPr id="9" name="Segnaposto contenuto 8" descr="logo noi associazio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737" y="2488318"/>
            <a:ext cx="3582175" cy="2163852"/>
          </a:xfrm>
        </p:spPr>
      </p:pic>
      <p:sp>
        <p:nvSpPr>
          <p:cNvPr id="6" name="Segnaposto tes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DAL QUARTIERE SAN PAOLO</a:t>
            </a:r>
            <a:b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</a:br>
            <a: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UN PICCOLO CONTRIBUTO </a:t>
            </a:r>
            <a:b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</a:br>
            <a: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AL MONDO  DELLA LETTERATURA</a:t>
            </a:r>
          </a:p>
          <a:p>
            <a:pPr>
              <a:buNone/>
            </a:pPr>
            <a:r>
              <a:rPr lang="it-IT" sz="3200" b="1" i="1" dirty="0" err="1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…FIN</a:t>
            </a:r>
            <a:r>
              <a:rPr lang="it-IT" sz="3200" b="1" i="1" dirty="0" smtClean="0">
                <a:solidFill>
                  <a:srgbClr val="000080"/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 DAL 1977</a:t>
            </a:r>
          </a:p>
          <a:p>
            <a:endParaRPr lang="it-IT" sz="3200" b="1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400" b="1" dirty="0" smtClean="0"/>
              <a:t>Premio Letterario San Paolo - Museo Santa Caterina - 31 maggio 2014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80920" cy="1237824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</a:rPr>
              <a:t/>
            </a:r>
            <a:br>
              <a:rPr lang="it-IT" sz="3600" dirty="0" smtClean="0">
                <a:solidFill>
                  <a:srgbClr val="FFC000"/>
                </a:solidFill>
              </a:rPr>
            </a:br>
            <a:r>
              <a:rPr lang="it-IT" sz="3600" dirty="0" smtClean="0"/>
              <a:t>SEZIONE B  - POESIA-  </a:t>
            </a:r>
            <a:r>
              <a:rPr lang="it-IT" sz="3600" dirty="0" err="1" smtClean="0"/>
              <a:t>1ª</a:t>
            </a:r>
            <a:r>
              <a:rPr lang="it-IT" sz="3600" dirty="0" smtClean="0"/>
              <a:t> CLASSIFICATA</a:t>
            </a:r>
            <a:endParaRPr lang="it-IT" sz="3600" i="1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SzPct val="45000"/>
              <a:buNone/>
            </a:pPr>
            <a:r>
              <a:rPr lang="it-IT" sz="48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TUTTO IN UN ATTIMO</a:t>
            </a:r>
            <a:r>
              <a:rPr lang="it-IT" sz="48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48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4800" dirty="0" smtClean="0">
                <a:latin typeface="Remington"/>
                <a:ea typeface="Microsoft YaHei" pitchFamily="34" charset="-122"/>
                <a:cs typeface="Mangal" pitchFamily="18" charset="0"/>
              </a:rPr>
              <a:t>di Bruno </a:t>
            </a:r>
            <a:r>
              <a:rPr lang="it-IT" sz="48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Centomo</a:t>
            </a:r>
            <a:r>
              <a:rPr lang="it-IT" sz="48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48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500" dirty="0" smtClean="0">
                <a:latin typeface="Remington"/>
                <a:ea typeface="Microsoft YaHei" pitchFamily="34" charset="-122"/>
                <a:cs typeface="Mangal" pitchFamily="18" charset="0"/>
              </a:rPr>
              <a:t>(</a:t>
            </a:r>
            <a:r>
              <a:rPr lang="it-IT" sz="35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Santorso</a:t>
            </a:r>
            <a:r>
              <a:rPr lang="it-IT" sz="3500" dirty="0" smtClean="0">
                <a:latin typeface="Remington"/>
                <a:ea typeface="Microsoft YaHei" pitchFamily="34" charset="-122"/>
                <a:cs typeface="Mangal" pitchFamily="18" charset="0"/>
              </a:rPr>
              <a:t> - Vi)</a:t>
            </a:r>
          </a:p>
          <a:p>
            <a:pPr>
              <a:buSzPct val="45000"/>
              <a:buNone/>
            </a:pPr>
            <a:r>
              <a:rPr lang="it-IT" sz="4800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4800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43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La coerenza e la forza evocativa delle immagini nella loro densità restituiscono un singolare affresco complessivo.</a:t>
            </a:r>
            <a:endParaRPr lang="it-IT" sz="43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INTERMEZZO MUSICALE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4000" b="1" dirty="0" smtClean="0"/>
              <a:t>AL    VIOLINO</a:t>
            </a:r>
          </a:p>
          <a:p>
            <a:pPr algn="ctr">
              <a:buNone/>
            </a:pPr>
            <a:r>
              <a:rPr lang="it-IT" sz="4000" b="1" dirty="0" smtClean="0"/>
              <a:t>LORENZO   ROSATO</a:t>
            </a:r>
          </a:p>
          <a:p>
            <a:pPr algn="ctr">
              <a:buNone/>
            </a:pPr>
            <a:endParaRPr lang="it-IT" sz="2800" dirty="0" smtClean="0"/>
          </a:p>
          <a:p>
            <a:pPr lvl="0" algn="ctr">
              <a:buNone/>
            </a:pPr>
            <a:r>
              <a:rPr lang="it-IT" sz="2800" b="1" dirty="0" smtClean="0"/>
              <a:t>Jakob </a:t>
            </a:r>
            <a:r>
              <a:rPr lang="it-IT" sz="2800" b="1" dirty="0" err="1" smtClean="0"/>
              <a:t>Dont</a:t>
            </a:r>
            <a:r>
              <a:rPr lang="it-IT" sz="2800" dirty="0" smtClean="0"/>
              <a:t> (1815 </a:t>
            </a:r>
            <a:r>
              <a:rPr lang="it-IT" sz="2800" dirty="0" err="1" smtClean="0"/>
              <a:t>–1888</a:t>
            </a:r>
            <a:r>
              <a:rPr lang="it-IT" sz="2800" dirty="0" smtClean="0"/>
              <a:t>)</a:t>
            </a:r>
            <a:br>
              <a:rPr lang="it-IT" sz="2800" dirty="0" smtClean="0"/>
            </a:br>
            <a:r>
              <a:rPr lang="it-IT" sz="2800" i="1" dirty="0" smtClean="0"/>
              <a:t>Allegretto scherzando</a:t>
            </a:r>
            <a:r>
              <a:rPr lang="it-IT" sz="2800" dirty="0" smtClean="0"/>
              <a:t> (24 studi e capricci  per violino op.35)</a:t>
            </a:r>
          </a:p>
          <a:p>
            <a:pPr lvl="0" algn="ctr">
              <a:buNone/>
            </a:pPr>
            <a:r>
              <a:rPr lang="it-IT" sz="2800" b="1" dirty="0" smtClean="0"/>
              <a:t>Niccolò Paganini</a:t>
            </a:r>
            <a:r>
              <a:rPr lang="it-IT" sz="2800" dirty="0" smtClean="0"/>
              <a:t> (</a:t>
            </a:r>
            <a:r>
              <a:rPr lang="it-IT" sz="2800" dirty="0" err="1" smtClean="0"/>
              <a:t>1782-1840</a:t>
            </a:r>
            <a:r>
              <a:rPr lang="it-IT" sz="2800" dirty="0" smtClean="0"/>
              <a:t>)</a:t>
            </a:r>
            <a:br>
              <a:rPr lang="it-IT" sz="2800" dirty="0" smtClean="0"/>
            </a:br>
            <a:r>
              <a:rPr lang="it-IT" sz="2800" i="1" dirty="0" smtClean="0"/>
              <a:t>Allegretto op. 1 </a:t>
            </a:r>
            <a:r>
              <a:rPr lang="it-IT" sz="2800" i="1" dirty="0" err="1" smtClean="0"/>
              <a:t>n°</a:t>
            </a:r>
            <a:r>
              <a:rPr lang="it-IT" sz="2800" i="1" dirty="0" smtClean="0"/>
              <a:t> 20</a:t>
            </a:r>
            <a:r>
              <a:rPr lang="it-IT" sz="2800" dirty="0" smtClean="0"/>
              <a:t>  (24 capricci per violino solo)</a:t>
            </a:r>
          </a:p>
          <a:p>
            <a:pPr algn="ctr">
              <a:buNone/>
            </a:pP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SEZIONE C  - POESIA IN DIALETTO VENETO -  OPERA   SEGNALATA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err="1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TORNARÒ</a:t>
            </a:r>
            <a:endParaRPr lang="it-IT" sz="3600" b="1" i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Di Lucia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Fornarini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(Fiorenzuola d'Arda -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Pc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)</a:t>
            </a:r>
          </a:p>
          <a:p>
            <a:pPr algn="ctr">
              <a:buSzPct val="45000"/>
              <a:buNone/>
            </a:pPr>
            <a:r>
              <a:rPr lang="it-IT" sz="36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r>
              <a:rPr lang="it-IT" sz="36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P</a:t>
            </a: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er il sentimento di nostalgia legato alla giovinezza, ai giochi di fanciulla, ai luoghi cari capaci di descrivere un mondo interiore intriso di libertà e di poesia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SEZIONE C  - POESIA IN DIALETTO VENETO -  OPERA   SEGNALATA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SzPct val="45000"/>
              <a:buNone/>
            </a:pPr>
            <a:r>
              <a:rPr lang="it-IT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COLOMBI E </a:t>
            </a:r>
            <a:r>
              <a:rPr lang="it-IT" b="1" i="1" dirty="0" err="1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CUCAI</a:t>
            </a:r>
            <a:endParaRPr lang="it-IT" b="1" i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buSzPct val="45000"/>
              <a:buNone/>
            </a:pP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Marinella Alba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Reja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(Isola d'Istria - Slovenia)</a:t>
            </a:r>
          </a:p>
          <a:p>
            <a:pPr algn="ctr">
              <a:buSzPct val="45000"/>
              <a:buNone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Per la lievità di una poesia che come un acquarello lascia sospeso il tratto e l'emozione per affidarlo a versi liberi che sembrano restare in attesa, “par che i  </a:t>
            </a:r>
            <a:r>
              <a:rPr lang="it-IT" sz="2800" i="1" dirty="0" err="1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speti</a:t>
            </a: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 no so </a:t>
            </a:r>
            <a:r>
              <a:rPr lang="it-IT" sz="2800" i="1" dirty="0" err="1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cossa</a:t>
            </a: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...”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SEZIONE C  - POESIA IN DIALETTO – </a:t>
            </a:r>
            <a:br>
              <a:rPr lang="it-IT" sz="3600" dirty="0" smtClean="0"/>
            </a:br>
            <a:r>
              <a:rPr lang="it-IT" sz="3600" dirty="0" err="1" smtClean="0"/>
              <a:t>3ª</a:t>
            </a:r>
            <a:r>
              <a:rPr lang="it-IT" sz="3600" dirty="0" smtClean="0"/>
              <a:t> CLASSIFICATA</a:t>
            </a:r>
            <a:endParaRPr lang="it-IT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LA </a:t>
            </a:r>
            <a:r>
              <a:rPr lang="it-IT" sz="3600" b="1" i="1" dirty="0" err="1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TOLA</a:t>
            </a: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, PAR INCANTO</a:t>
            </a:r>
            <a: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b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di Ines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Scarparolo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2400" dirty="0" smtClean="0">
                <a:latin typeface="Remington"/>
                <a:ea typeface="Microsoft YaHei" pitchFamily="34" charset="-122"/>
                <a:cs typeface="Mangal" pitchFamily="18" charset="0"/>
              </a:rPr>
              <a:t>(Vicenza)</a:t>
            </a:r>
          </a:p>
          <a:p>
            <a:pPr algn="ctr">
              <a:buSzPct val="45000"/>
              <a:buNone/>
            </a:pPr>
            <a: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i="1" dirty="0" smtClean="0">
                <a:latin typeface="Remington"/>
                <a:ea typeface="Microsoft YaHei" pitchFamily="34" charset="-122"/>
                <a:cs typeface="Mangal" pitchFamily="18" charset="0"/>
              </a:rPr>
              <a:t>P</a:t>
            </a: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er la dolcezza dei versi, per la scelta delle parole, delle immagini; per aver evocato un mondo domestico e materno attento ai bisogni della famiglia in cui ritrovare il senso della vita e della poesia.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SEZIONE C  - POESIA IN DIALETTO -  </a:t>
            </a:r>
            <a:br>
              <a:rPr lang="it-IT" sz="3600" dirty="0" smtClean="0"/>
            </a:br>
            <a:r>
              <a:rPr lang="it-IT" sz="3600" dirty="0" err="1" smtClean="0"/>
              <a:t>2ª</a:t>
            </a:r>
            <a:r>
              <a:rPr lang="it-IT" sz="3600" dirty="0" smtClean="0"/>
              <a:t>  CLASSIFICATA</a:t>
            </a:r>
            <a:endParaRPr lang="it-IT" sz="36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I PARLAVA SOLO IN </a:t>
            </a:r>
            <a:r>
              <a:rPr lang="it-IT" sz="3600" b="1" i="1" dirty="0" err="1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DIAÉTO</a:t>
            </a:r>
            <a: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Luciano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Bonvento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(Rovigo)</a:t>
            </a:r>
          </a:p>
          <a:p>
            <a:pPr hangingPunct="0">
              <a:buSzPct val="45000"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Per la capacità di immedesimarsi totalmente nella natura … e trarne una grande emozione che il poeta trasmette al lettore con intensità.  </a:t>
            </a:r>
          </a:p>
          <a:p>
            <a:pPr hangingPunct="0">
              <a:buSzPct val="45000"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In un mondo, dove “</a:t>
            </a:r>
            <a:r>
              <a:rPr lang="it-IT" i="1" dirty="0" err="1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tuto</a:t>
            </a: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it-IT" i="1" dirty="0" err="1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xè</a:t>
            </a:r>
            <a:r>
              <a:rPr lang="it-IT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 on deserto”, rimane forte  l'accento di una lingua ancora viva.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/>
              <a:t>SEZIONE C  - POESIA IN DIALETTO  </a:t>
            </a:r>
            <a:br>
              <a:rPr lang="it-IT" sz="4000" dirty="0" smtClean="0"/>
            </a:br>
            <a:r>
              <a:rPr lang="it-IT" sz="4000" dirty="0" err="1" smtClean="0"/>
              <a:t>1ª</a:t>
            </a:r>
            <a:r>
              <a:rPr lang="it-IT" sz="4000" dirty="0" smtClean="0"/>
              <a:t> CLASSIFICATA</a:t>
            </a:r>
            <a:endParaRPr lang="it-IT" sz="40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4200" b="1" i="1" dirty="0" err="1" smtClean="0">
                <a:solidFill>
                  <a:srgbClr val="0070C0"/>
                </a:solidFill>
              </a:rPr>
              <a:t>CIODARÒTA</a:t>
            </a:r>
            <a:endParaRPr lang="it-IT" sz="42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it-IT" i="1" dirty="0" smtClean="0"/>
          </a:p>
          <a:p>
            <a:pPr algn="ctr">
              <a:buNone/>
            </a:pPr>
            <a:r>
              <a:rPr lang="it-IT" sz="4100" b="1" dirty="0" smtClean="0"/>
              <a:t>di Eliana </a:t>
            </a:r>
            <a:r>
              <a:rPr lang="it-IT" sz="4100" b="1" dirty="0" err="1" smtClean="0"/>
              <a:t>Olivotto</a:t>
            </a:r>
            <a:r>
              <a:rPr lang="it-IT" sz="4100" b="1" dirty="0" smtClean="0"/>
              <a:t> – Belluno</a:t>
            </a:r>
          </a:p>
          <a:p>
            <a:pPr>
              <a:buNone/>
            </a:pPr>
            <a:endParaRPr lang="it-IT" dirty="0" smtClean="0"/>
          </a:p>
          <a:p>
            <a:r>
              <a:rPr lang="it-IT" i="1" dirty="0" smtClean="0"/>
              <a:t>Per l'efficacia della parola nella corrispondenza al sentimento espresso dalla poesia;per l' intensità e la forza delle emozioni. </a:t>
            </a:r>
          </a:p>
          <a:p>
            <a:r>
              <a:rPr lang="it-IT" i="1" dirty="0" smtClean="0"/>
              <a:t>Per la grande sensibilità nel descrivere il passaggio dal gioco al lavoro  di “</a:t>
            </a:r>
            <a:r>
              <a:rPr lang="it-IT" i="1" dirty="0" err="1" smtClean="0"/>
              <a:t>Ciodaròta</a:t>
            </a:r>
            <a:r>
              <a:rPr lang="it-IT" i="1" dirty="0" smtClean="0"/>
              <a:t>” , una delle tante  ragazzine che fin dai dieci anni venivano impiegate nel lavoro dei campi  in Trentino.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Intermezzo musicale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690864" cy="4623816"/>
          </a:xfrm>
        </p:spPr>
        <p:txBody>
          <a:bodyPr/>
          <a:lstStyle/>
          <a:p>
            <a:pPr lvl="0" algn="ctr">
              <a:buNone/>
            </a:pPr>
            <a:r>
              <a:rPr lang="it-IT" b="1" dirty="0" smtClean="0"/>
              <a:t>AL VIOLINO</a:t>
            </a:r>
          </a:p>
          <a:p>
            <a:pPr lvl="0" algn="ctr">
              <a:buNone/>
            </a:pPr>
            <a:endParaRPr lang="it-IT" b="1" dirty="0" smtClean="0"/>
          </a:p>
          <a:p>
            <a:pPr lvl="0" algn="ctr">
              <a:buNone/>
            </a:pPr>
            <a:r>
              <a:rPr lang="it-IT" b="1" dirty="0" smtClean="0"/>
              <a:t>LORENZO ROSATO</a:t>
            </a:r>
          </a:p>
          <a:p>
            <a:pPr lvl="0" algn="ctr">
              <a:buNone/>
            </a:pPr>
            <a:endParaRPr lang="it-IT" b="1" dirty="0" smtClean="0"/>
          </a:p>
          <a:p>
            <a:pPr lvl="0" algn="ctr">
              <a:buNone/>
            </a:pPr>
            <a:r>
              <a:rPr lang="it-IT" b="1" dirty="0" smtClean="0"/>
              <a:t>Jules </a:t>
            </a:r>
            <a:r>
              <a:rPr lang="it-IT" b="1" dirty="0" err="1" smtClean="0"/>
              <a:t>Massenet</a:t>
            </a:r>
            <a:r>
              <a:rPr lang="it-IT" dirty="0" smtClean="0"/>
              <a:t> (</a:t>
            </a:r>
            <a:r>
              <a:rPr lang="it-IT" dirty="0" err="1" smtClean="0"/>
              <a:t>1842-1912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Dall’opera “</a:t>
            </a:r>
            <a:r>
              <a:rPr lang="it-IT" dirty="0" err="1" smtClean="0"/>
              <a:t>Thaïs</a:t>
            </a:r>
            <a:r>
              <a:rPr lang="it-IT" dirty="0" smtClean="0"/>
              <a:t>” (1894)</a:t>
            </a:r>
            <a:endParaRPr lang="it-IT" sz="2800" dirty="0" smtClean="0"/>
          </a:p>
          <a:p>
            <a:pPr lvl="1" algn="ctr">
              <a:buNone/>
            </a:pPr>
            <a:r>
              <a:rPr lang="it-IT" i="1" dirty="0" err="1" smtClean="0"/>
              <a:t>Méditation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9" name="Segnaposto contenuto 8" descr="Massen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33256" y="2296319"/>
            <a:ext cx="2286000" cy="3721100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 smtClean="0"/>
              <a:t>SEZIONE D – GIOVANI</a:t>
            </a:r>
            <a:br>
              <a:rPr lang="it-IT" sz="3600" dirty="0" smtClean="0"/>
            </a:br>
            <a:r>
              <a:rPr lang="it-IT" sz="3600" dirty="0" smtClean="0"/>
              <a:t>OPERA SEGNALATA – SCUOLE SUPERIORI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ADDIO, </a:t>
            </a:r>
            <a:r>
              <a:rPr lang="it-IT" b="1" i="1" dirty="0" err="1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QIRIM</a:t>
            </a:r>
            <a:endParaRPr lang="it-IT" b="1" i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spcAft>
                <a:spcPct val="0"/>
              </a:spcAft>
              <a:buSzPct val="45000"/>
              <a:buNone/>
            </a:pPr>
            <a:endParaRPr lang="it-IT" b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algn="ctr">
              <a:spcAft>
                <a:spcPct val="0"/>
              </a:spcAft>
              <a:buSzPct val="45000"/>
              <a:buNone/>
            </a:pP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Nicholas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Porcellato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(Treviso – Liceo Da Vinci)</a:t>
            </a:r>
          </a:p>
          <a:p>
            <a:pPr algn="ctr" hangingPunct="0">
              <a:buSzPct val="45000"/>
              <a:buNone/>
            </a:pPr>
            <a:r>
              <a:rPr lang="it-IT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U</a:t>
            </a: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n racconto drammatico e profetico che anticipa l'attualità. La struttura del testo rappresenta visivamente i fatti narrati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SEZIONE D – GIOVANI</a:t>
            </a:r>
            <a:br>
              <a:rPr lang="it-IT" sz="3200" dirty="0" smtClean="0"/>
            </a:br>
            <a:r>
              <a:rPr lang="it-IT" sz="3200" dirty="0" smtClean="0"/>
              <a:t>OPERA SEGNALATA – SCUOLE MEDIE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hangingPunct="0">
              <a:buSzPct val="45000"/>
              <a:buNone/>
            </a:pPr>
            <a:r>
              <a:rPr lang="it-IT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UN UOMO CAMMINA PER STRADA...[8]</a:t>
            </a:r>
          </a:p>
          <a:p>
            <a:pPr algn="ctr" hangingPunct="0">
              <a:buSzPct val="45000"/>
              <a:buNone/>
            </a:pPr>
            <a:endParaRPr lang="it-IT" b="1" i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Mangal" pitchFamily="18" charset="0"/>
            </a:endParaRPr>
          </a:p>
          <a:p>
            <a:pPr algn="ctr" hangingPunct="0">
              <a:buSzPct val="45000"/>
              <a:buNone/>
            </a:pPr>
            <a:r>
              <a:rPr lang="it-IT" b="1" dirty="0" smtClean="0">
                <a:latin typeface="Remington"/>
                <a:ea typeface="Microsoft YaHei" pitchFamily="34" charset="-122"/>
                <a:cs typeface="Mangal" pitchFamily="18" charset="0"/>
              </a:rPr>
              <a:t>Caterina Moro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(Pordenone – Istituto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Vendramin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)</a:t>
            </a:r>
          </a:p>
          <a:p>
            <a:pPr algn="ctr" hangingPunct="0">
              <a:buSzPct val="45000"/>
              <a:buNone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/>
            </a:r>
            <a:b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</a:b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Trama originale e interessante, dal finale inaspettato. Linguaggio accattivante e coinvolgente.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.</a:t>
            </a:r>
            <a:r>
              <a:rPr lang="it-IT" sz="4000" b="1" dirty="0" smtClean="0"/>
              <a:t> PREMIO  LETTERARIO </a:t>
            </a:r>
            <a:br>
              <a:rPr lang="it-IT" sz="4000" b="1" dirty="0" smtClean="0"/>
            </a:br>
            <a:r>
              <a:rPr lang="it-IT" sz="4000" b="1" dirty="0" smtClean="0"/>
              <a:t>SAN  PAOLO</a:t>
            </a:r>
            <a:endParaRPr lang="it-IT" sz="4000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2746648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it-IT" b="1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4"/>
          </p:nvPr>
        </p:nvSpPr>
        <p:spPr>
          <a:xfrm>
            <a:off x="3275855" y="1628800"/>
            <a:ext cx="5868145" cy="47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2800" b="1" dirty="0" smtClean="0"/>
              <a:t>SI RINGRAZIANO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2800" b="1" dirty="0" smtClean="0"/>
              <a:t>la Regione Veneto per il Patrocinio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2800" b="1" dirty="0" smtClean="0"/>
              <a:t>L’Amministrazione Provinciale per il Patrocinio e   per la stampa del materiale promozionale del Premio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sz="2800" b="1" dirty="0" smtClean="0"/>
              <a:t>L’assessore provinciale alla Cultura, Silvia Moro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pic>
        <p:nvPicPr>
          <p:cNvPr id="6" name="Immagine 5" descr="Provincia_di_Treviso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933056"/>
            <a:ext cx="1512168" cy="2207545"/>
          </a:xfrm>
          <a:prstGeom prst="rect">
            <a:avLst/>
          </a:prstGeom>
        </p:spPr>
      </p:pic>
      <p:pic>
        <p:nvPicPr>
          <p:cNvPr id="8" name="Immagine 7" descr="LOGO REGIONE VEN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230425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SEZIONE D – GIOVANI</a:t>
            </a:r>
            <a:br>
              <a:rPr lang="it-IT" sz="3200" dirty="0" smtClean="0"/>
            </a:br>
            <a:r>
              <a:rPr lang="it-IT" sz="3200" dirty="0" smtClean="0"/>
              <a:t>RICONOSCIMENTO </a:t>
            </a:r>
            <a:br>
              <a:rPr lang="it-IT" sz="3200" dirty="0" smtClean="0"/>
            </a:br>
            <a:r>
              <a:rPr lang="it-IT" sz="3200" dirty="0" smtClean="0"/>
              <a:t>SCUOLE ELEMENTARI E MEDIE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All’Istituto </a:t>
            </a:r>
            <a:r>
              <a:rPr lang="it-IT" dirty="0" err="1" smtClean="0"/>
              <a:t>Vendramin</a:t>
            </a:r>
            <a:r>
              <a:rPr lang="it-IT" dirty="0" smtClean="0"/>
              <a:t> di Pordenone. </a:t>
            </a:r>
          </a:p>
          <a:p>
            <a:pPr>
              <a:buNone/>
            </a:pPr>
            <a:r>
              <a:rPr lang="it-IT" dirty="0" smtClean="0"/>
              <a:t>Ricevono l’omaggio le docenti:</a:t>
            </a:r>
          </a:p>
          <a:p>
            <a:pPr lvl="1"/>
            <a:r>
              <a:rPr lang="it-IT" sz="3800" dirty="0" smtClean="0"/>
              <a:t>Annalisa </a:t>
            </a:r>
            <a:r>
              <a:rPr lang="it-IT" sz="3800" dirty="0" err="1" smtClean="0"/>
              <a:t>Carniel</a:t>
            </a:r>
            <a:endParaRPr lang="it-IT" sz="3800" dirty="0" smtClean="0"/>
          </a:p>
          <a:p>
            <a:pPr lvl="1"/>
            <a:r>
              <a:rPr lang="it-IT" sz="3800" dirty="0" smtClean="0"/>
              <a:t>Cinzia De Nardi</a:t>
            </a:r>
          </a:p>
          <a:p>
            <a:pPr lvl="1"/>
            <a:r>
              <a:rPr lang="it-IT" sz="3800" dirty="0" smtClean="0"/>
              <a:t>Lidia </a:t>
            </a:r>
            <a:r>
              <a:rPr lang="it-IT" sz="3800" dirty="0" err="1" smtClean="0"/>
              <a:t>Gazzarin</a:t>
            </a:r>
            <a:endParaRPr lang="it-IT" sz="3800" dirty="0" smtClean="0"/>
          </a:p>
          <a:p>
            <a:pPr lvl="1"/>
            <a:r>
              <a:rPr lang="it-IT" sz="3800" dirty="0" err="1" smtClean="0"/>
              <a:t>Vania</a:t>
            </a:r>
            <a:r>
              <a:rPr lang="it-IT" sz="3800" dirty="0" smtClean="0"/>
              <a:t> De Marchi</a:t>
            </a:r>
            <a:endParaRPr lang="it-IT" sz="38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Alla scuola media di Ponzano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Riceve l’omaggio la docente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800" dirty="0" smtClean="0"/>
              <a:t>Silvia </a:t>
            </a:r>
            <a:r>
              <a:rPr lang="it-IT" sz="3800" dirty="0" err="1" smtClean="0"/>
              <a:t>Pascale</a:t>
            </a:r>
            <a:endParaRPr lang="it-IT" sz="3800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SEZIONE D – GIOVANI</a:t>
            </a:r>
            <a:br>
              <a:rPr lang="it-IT" sz="3600" dirty="0" smtClean="0"/>
            </a:br>
            <a:r>
              <a:rPr lang="it-IT" sz="3600" dirty="0" err="1" smtClean="0"/>
              <a:t>1ª</a:t>
            </a:r>
            <a:r>
              <a:rPr lang="it-IT" sz="3600" dirty="0" smtClean="0"/>
              <a:t> CLASSIFICATA - SUPERIORI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PAURA DEL BUIO</a:t>
            </a:r>
            <a:r>
              <a:rPr lang="it-IT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> </a:t>
            </a:r>
            <a: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Eleonora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Measso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(Pordenone –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Ist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.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Vendramin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)</a:t>
            </a:r>
          </a:p>
          <a:p>
            <a:pPr algn="ctr" hangingPunct="0">
              <a:buSzPct val="45000"/>
              <a:buNone/>
            </a:pPr>
            <a:r>
              <a:rPr lang="it-IT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i="1" dirty="0" smtClean="0">
                <a:latin typeface="Remington"/>
                <a:ea typeface="Microsoft YaHei" pitchFamily="34" charset="-122"/>
                <a:cs typeface="Mangal" pitchFamily="18" charset="0"/>
              </a:rPr>
              <a:t>s</a:t>
            </a: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toria di un'amicizia infranta e ricomposta, analizzata in modo approfondito nel suo evolversi, che rende il lettore partecipe di sentimenti intensi.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SEZIONE D – GIOVANI</a:t>
            </a:r>
            <a:br>
              <a:rPr lang="it-IT" sz="4800" dirty="0" smtClean="0"/>
            </a:br>
            <a:r>
              <a:rPr lang="it-IT" sz="4800" dirty="0" err="1" smtClean="0"/>
              <a:t>1ª</a:t>
            </a:r>
            <a:r>
              <a:rPr lang="it-IT" sz="4800" dirty="0" smtClean="0"/>
              <a:t> CLASSIFICATA - MEDIE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ct val="0"/>
              </a:spcAft>
              <a:buSzPct val="45000"/>
              <a:buNone/>
            </a:pPr>
            <a:r>
              <a:rPr lang="it-IT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UN UOMO CAMMINA PER STRADA...[1]</a:t>
            </a:r>
            <a: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Cristina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Barbante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(Pordenone –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Ist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.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Vendramin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)</a:t>
            </a:r>
          </a:p>
          <a:p>
            <a:pPr hangingPunct="0">
              <a:buSzPct val="45000"/>
              <a:buNone/>
            </a:pPr>
            <a:r>
              <a:rPr lang="it-IT" sz="2800" i="1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2800" i="1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I</a:t>
            </a:r>
            <a:r>
              <a:rPr lang="it-IT" sz="2800" i="1" dirty="0" smtClean="0"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>ntenso nel comunicare emozioni fortissime che coinvolgono il lettore facendolo sentire partecipe di un "dramma" che diventa fonte di speranza,  frutto di un'incondizionata accoglienza. Il linguaggio é efficace e incisivo.</a:t>
            </a:r>
            <a:r>
              <a:rPr lang="it-IT" sz="2800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it-IT" sz="2800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Times New Roman" pitchFamily="18" charset="0"/>
              </a:rPr>
            </a:br>
            <a:endParaRPr lang="it-IT" sz="2800" i="1" dirty="0" smtClean="0">
              <a:solidFill>
                <a:srgbClr val="000080"/>
              </a:solidFill>
              <a:latin typeface="Calibri" pitchFamily="34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dirty="0" smtClean="0"/>
              <a:t>SEZIONE D – GIOVANI</a:t>
            </a:r>
            <a:br>
              <a:rPr lang="it-IT" sz="4800" dirty="0" smtClean="0"/>
            </a:br>
            <a:r>
              <a:rPr lang="it-IT" sz="4800" dirty="0" err="1" smtClean="0"/>
              <a:t>1ª</a:t>
            </a:r>
            <a:r>
              <a:rPr lang="it-IT" sz="4800" dirty="0" smtClean="0"/>
              <a:t> CLASSIFICATA - ELEMENTARI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hangingPunct="0">
              <a:buSzPct val="45000"/>
              <a:buNone/>
            </a:pPr>
            <a:r>
              <a:rPr lang="it-IT" sz="3600" b="1" i="1" dirty="0" smtClean="0">
                <a:solidFill>
                  <a:srgbClr val="000080"/>
                </a:solidFill>
                <a:latin typeface="Calibri" pitchFamily="34" charset="0"/>
                <a:ea typeface="Microsoft YaHei" pitchFamily="34" charset="-122"/>
                <a:cs typeface="Mangal" pitchFamily="18" charset="0"/>
              </a:rPr>
              <a:t>ADRENALINA PURA</a:t>
            </a:r>
            <a: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i="1" dirty="0" smtClean="0">
                <a:solidFill>
                  <a:srgbClr val="000080"/>
                </a:solidFill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>Samuele </a:t>
            </a:r>
            <a:r>
              <a:rPr lang="it-IT" sz="3600" dirty="0" err="1" smtClean="0">
                <a:latin typeface="Remington"/>
                <a:ea typeface="Microsoft YaHei" pitchFamily="34" charset="-122"/>
                <a:cs typeface="Mangal" pitchFamily="18" charset="0"/>
              </a:rPr>
              <a:t>Pegoraro</a:t>
            </a:r>
            <a: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  <a:t/>
            </a:r>
            <a:br>
              <a:rPr lang="it-IT" sz="3600" dirty="0" smtClean="0">
                <a:latin typeface="Remington"/>
                <a:ea typeface="Microsoft YaHei" pitchFamily="34" charset="-122"/>
                <a:cs typeface="Mangal" pitchFamily="18" charset="0"/>
              </a:rPr>
            </a:b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(Arzignano - Vi – </a:t>
            </a:r>
            <a:r>
              <a:rPr lang="it-IT" dirty="0" err="1" smtClean="0">
                <a:latin typeface="Remington"/>
                <a:ea typeface="Microsoft YaHei" pitchFamily="34" charset="-122"/>
                <a:cs typeface="Mangal" pitchFamily="18" charset="0"/>
              </a:rPr>
              <a:t>Ist</a:t>
            </a:r>
            <a:r>
              <a:rPr lang="it-IT" dirty="0" smtClean="0">
                <a:latin typeface="Remington"/>
                <a:ea typeface="Microsoft YaHei" pitchFamily="34" charset="-122"/>
                <a:cs typeface="Mangal" pitchFamily="18" charset="0"/>
              </a:rPr>
              <a:t>. San Bortolo)</a:t>
            </a:r>
          </a:p>
          <a:p>
            <a:pPr algn="ctr" hangingPunct="0">
              <a:buSzPct val="45000"/>
              <a:buNone/>
            </a:pPr>
            <a:endParaRPr lang="it-IT" dirty="0" smtClean="0">
              <a:latin typeface="Remington"/>
              <a:ea typeface="Microsoft YaHei" pitchFamily="34" charset="-122"/>
              <a:cs typeface="Mangal" pitchFamily="18" charset="0"/>
            </a:endParaRPr>
          </a:p>
          <a:p>
            <a:pPr hangingPunct="0">
              <a:buSzPct val="45000"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Il testo, ben strutturato, trasmette emozioni autentiche che spaziano dalla gioia  al divertimento e al brivido. </a:t>
            </a:r>
          </a:p>
          <a:p>
            <a:pPr hangingPunct="0">
              <a:buSzPct val="45000"/>
            </a:pPr>
            <a:r>
              <a:rPr lang="it-IT" i="1" dirty="0" smtClean="0">
                <a:latin typeface="Calibri" pitchFamily="34" charset="0"/>
                <a:ea typeface="Microsoft YaHei" pitchFamily="34" charset="-122"/>
                <a:cs typeface="Mangal" pitchFamily="18" charset="0"/>
              </a:rPr>
              <a:t>Lo si legge con interesse grazie anche ad un lessico appropriato, ricco e corretto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Patrizia, la maestra  del sorriso</a:t>
            </a:r>
            <a:endParaRPr lang="it-IT" dirty="0"/>
          </a:p>
        </p:txBody>
      </p:sp>
      <p:pic>
        <p:nvPicPr>
          <p:cNvPr id="7" name="Segnaposto contenuto 6" descr="patriz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6617" y="2348881"/>
            <a:ext cx="4035346" cy="2520280"/>
          </a:xfrm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283968" y="1773936"/>
            <a:ext cx="4402832" cy="4623816"/>
          </a:xfrm>
        </p:spPr>
        <p:txBody>
          <a:bodyPr/>
          <a:lstStyle/>
          <a:p>
            <a:r>
              <a:rPr lang="it-IT" dirty="0" smtClean="0"/>
              <a:t>Una storica  componente della giuria</a:t>
            </a:r>
          </a:p>
          <a:p>
            <a:r>
              <a:rPr lang="it-IT" dirty="0" smtClean="0"/>
              <a:t>Un’amica di grande sensibilità e cultura, scomparsa sei mesi fa</a:t>
            </a:r>
          </a:p>
          <a:p>
            <a:endParaRPr lang="it-IT" dirty="0" smtClean="0"/>
          </a:p>
          <a:p>
            <a:pPr algn="ctr">
              <a:buNone/>
            </a:pPr>
            <a:r>
              <a:rPr lang="it-IT" sz="4800" b="1" dirty="0" smtClean="0"/>
              <a:t>Ciao, Patrizia</a:t>
            </a:r>
            <a:endParaRPr lang="it-IT" sz="4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  <a:t/>
            </a:r>
            <a:b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</a:br>
            <a: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  <a:t>Omaggio al Presidente del </a:t>
            </a:r>
            <a:b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</a:br>
            <a: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  <a:t>Premio Letterario San Paolo</a:t>
            </a:r>
            <a:b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</a:br>
            <a:r>
              <a:rPr lang="it-IT" sz="2700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  <a:t> </a:t>
            </a:r>
            <a:r>
              <a:rPr lang="it-IT" sz="2700" i="1" dirty="0" smtClean="0">
                <a:solidFill>
                  <a:srgbClr val="FFC000"/>
                </a:solidFill>
                <a:latin typeface="Remington" pitchFamily="18"/>
                <a:ea typeface="Microsoft YaHei" pitchFamily="2"/>
                <a:cs typeface="Mangal" pitchFamily="2"/>
              </a:rPr>
              <a:t>Alberto Albanese  jr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Segnaposto contenuto 6" descr="brazzalotto x alban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2157" y="1774825"/>
            <a:ext cx="6379686" cy="462597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ELENCO DEI GIURATI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Sez. A   PROSA</a:t>
            </a:r>
          </a:p>
          <a:p>
            <a:pPr>
              <a:buNone/>
            </a:pPr>
            <a:r>
              <a:rPr lang="it-IT" dirty="0" smtClean="0"/>
              <a:t>Guido </a:t>
            </a:r>
            <a:r>
              <a:rPr lang="it-IT" dirty="0" err="1" smtClean="0"/>
              <a:t>Lorenzon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Felice Costanzo</a:t>
            </a:r>
          </a:p>
          <a:p>
            <a:pPr>
              <a:buNone/>
            </a:pPr>
            <a:r>
              <a:rPr lang="it-IT" dirty="0" smtClean="0"/>
              <a:t>Marta De Marchi</a:t>
            </a:r>
          </a:p>
          <a:p>
            <a:pPr>
              <a:buNone/>
            </a:pPr>
            <a:r>
              <a:rPr lang="it-IT" dirty="0" smtClean="0"/>
              <a:t>Silvana  </a:t>
            </a:r>
            <a:r>
              <a:rPr lang="it-IT" dirty="0" err="1" smtClean="0"/>
              <a:t>Pivato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Luigina </a:t>
            </a:r>
            <a:r>
              <a:rPr lang="it-IT" dirty="0" err="1" smtClean="0"/>
              <a:t>Zonta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err="1" smtClean="0"/>
              <a:t>SEZ</a:t>
            </a:r>
            <a:r>
              <a:rPr lang="it-IT" b="1" dirty="0" smtClean="0"/>
              <a:t>. B  POESIA</a:t>
            </a:r>
          </a:p>
          <a:p>
            <a:pPr>
              <a:buNone/>
            </a:pPr>
            <a:r>
              <a:rPr lang="it-IT" dirty="0" smtClean="0"/>
              <a:t>Giustina </a:t>
            </a:r>
            <a:r>
              <a:rPr lang="it-IT" dirty="0" err="1" smtClean="0"/>
              <a:t>Barcati</a:t>
            </a:r>
            <a:r>
              <a:rPr lang="it-IT" dirty="0" smtClean="0"/>
              <a:t> </a:t>
            </a:r>
            <a:r>
              <a:rPr lang="it-IT" dirty="0" err="1" smtClean="0"/>
              <a:t>Menegazzi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Daniela </a:t>
            </a:r>
            <a:r>
              <a:rPr lang="it-IT" dirty="0" err="1" smtClean="0"/>
              <a:t>Chinaglia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Francesco Targhetta</a:t>
            </a:r>
          </a:p>
          <a:p>
            <a:pPr>
              <a:buNone/>
            </a:pPr>
            <a:r>
              <a:rPr lang="it-IT" dirty="0" smtClean="0"/>
              <a:t>Marco Scarpa</a:t>
            </a:r>
          </a:p>
          <a:p>
            <a:pPr>
              <a:buNone/>
            </a:pPr>
            <a:r>
              <a:rPr lang="it-IT" dirty="0" smtClean="0"/>
              <a:t>Antonio </a:t>
            </a:r>
            <a:r>
              <a:rPr lang="it-IT" dirty="0" err="1" smtClean="0"/>
              <a:t>Turolo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SEZIONE C POESIA IN DIALETTO</a:t>
            </a:r>
          </a:p>
          <a:p>
            <a:pPr>
              <a:buNone/>
            </a:pPr>
            <a:r>
              <a:rPr lang="it-IT" dirty="0" smtClean="0"/>
              <a:t>Alberto Albanese jr</a:t>
            </a:r>
          </a:p>
          <a:p>
            <a:pPr>
              <a:buNone/>
            </a:pPr>
            <a:r>
              <a:rPr lang="it-IT" dirty="0" smtClean="0"/>
              <a:t>Bruna </a:t>
            </a:r>
            <a:r>
              <a:rPr lang="it-IT" dirty="0" err="1" smtClean="0"/>
              <a:t>Brazzalotto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Emilio Gallina</a:t>
            </a:r>
          </a:p>
          <a:p>
            <a:pPr>
              <a:buNone/>
            </a:pPr>
            <a:r>
              <a:rPr lang="it-IT" dirty="0" smtClean="0"/>
              <a:t>Anna Orlando</a:t>
            </a:r>
          </a:p>
          <a:p>
            <a:pPr>
              <a:buNone/>
            </a:pPr>
            <a:r>
              <a:rPr lang="it-IT" dirty="0" smtClean="0"/>
              <a:t>Beniamino </a:t>
            </a:r>
            <a:r>
              <a:rPr lang="it-IT" dirty="0" err="1" smtClean="0"/>
              <a:t>Zalla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SEZIONE D  GIOVANI</a:t>
            </a:r>
          </a:p>
          <a:p>
            <a:pPr>
              <a:buNone/>
            </a:pPr>
            <a:r>
              <a:rPr lang="it-IT" dirty="0" smtClean="0"/>
              <a:t>Fabio Albanese</a:t>
            </a:r>
          </a:p>
          <a:p>
            <a:pPr>
              <a:buNone/>
            </a:pPr>
            <a:r>
              <a:rPr lang="it-IT" dirty="0" smtClean="0"/>
              <a:t>Gabriela </a:t>
            </a:r>
            <a:r>
              <a:rPr lang="it-IT" dirty="0" err="1" smtClean="0"/>
              <a:t>Facchinello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Paolo </a:t>
            </a:r>
            <a:r>
              <a:rPr lang="it-IT" dirty="0" err="1" smtClean="0"/>
              <a:t>Gagno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Bruna  </a:t>
            </a:r>
            <a:r>
              <a:rPr lang="it-IT" dirty="0" err="1" smtClean="0"/>
              <a:t>Gorlato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Irene Sicilia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ULTIMO BREVE  MOMENTO MUSICALE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250704" cy="4623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 </a:t>
            </a:r>
            <a:endParaRPr lang="it-IT" sz="2800" dirty="0" smtClean="0"/>
          </a:p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3995936" y="1773936"/>
            <a:ext cx="4690864" cy="4623816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it-IT" b="1" dirty="0" smtClean="0"/>
              <a:t>Lorenzo Rosato</a:t>
            </a:r>
            <a:r>
              <a:rPr lang="it-IT" i="1" dirty="0" smtClean="0"/>
              <a:t>, violino</a:t>
            </a:r>
          </a:p>
          <a:p>
            <a:pPr lvl="1" algn="ctr">
              <a:buNone/>
            </a:pPr>
            <a:r>
              <a:rPr lang="it-IT" b="1" dirty="0" smtClean="0"/>
              <a:t>Giampietro Rosato</a:t>
            </a:r>
            <a:r>
              <a:rPr lang="it-IT" i="1" dirty="0" smtClean="0"/>
              <a:t>, pianoforte</a:t>
            </a:r>
          </a:p>
          <a:p>
            <a:pPr lvl="1" algn="ctr">
              <a:buNone/>
            </a:pPr>
            <a:endParaRPr lang="it-IT" dirty="0" smtClean="0"/>
          </a:p>
          <a:p>
            <a:pPr lvl="0" algn="ctr">
              <a:buNone/>
            </a:pPr>
            <a:r>
              <a:rPr lang="it-IT" b="1" dirty="0" err="1" smtClean="0"/>
              <a:t>Dmitrij</a:t>
            </a:r>
            <a:r>
              <a:rPr lang="it-IT" b="1" dirty="0" smtClean="0"/>
              <a:t> </a:t>
            </a:r>
            <a:r>
              <a:rPr lang="it-IT" b="1" dirty="0" err="1" smtClean="0"/>
              <a:t>Borisovič</a:t>
            </a:r>
            <a:r>
              <a:rPr lang="it-IT" b="1" dirty="0" smtClean="0"/>
              <a:t> </a:t>
            </a:r>
            <a:r>
              <a:rPr lang="it-IT" b="1" dirty="0" err="1" smtClean="0"/>
              <a:t>Kabalevskij</a:t>
            </a:r>
            <a:r>
              <a:rPr lang="it-IT" dirty="0" smtClean="0"/>
              <a:t>  (</a:t>
            </a:r>
            <a:r>
              <a:rPr lang="it-IT" dirty="0" err="1" smtClean="0"/>
              <a:t>1904-1987</a:t>
            </a:r>
            <a:r>
              <a:rPr lang="it-IT" dirty="0" smtClean="0"/>
              <a:t>)</a:t>
            </a:r>
            <a:br>
              <a:rPr lang="it-IT" dirty="0" smtClean="0"/>
            </a:br>
            <a:r>
              <a:rPr lang="it-IT" dirty="0" smtClean="0"/>
              <a:t>Dal Concerto per violino e orchestra in C major  op. 48</a:t>
            </a:r>
          </a:p>
          <a:p>
            <a:pPr lvl="1" algn="ctr">
              <a:buNone/>
            </a:pPr>
            <a:r>
              <a:rPr lang="it-IT" i="1" dirty="0" smtClean="0"/>
              <a:t>Allegro molto e con brio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pic>
        <p:nvPicPr>
          <p:cNvPr id="8" name="Immagine 7" descr="kabalevsky-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2715768" cy="405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APERITIVO DEL </a:t>
            </a:r>
            <a:r>
              <a:rPr lang="it-IT" dirty="0" err="1" smtClean="0"/>
              <a:t>SIG</a:t>
            </a:r>
            <a:r>
              <a:rPr lang="it-IT" dirty="0" smtClean="0"/>
              <a:t>.  </a:t>
            </a:r>
            <a:r>
              <a:rPr lang="it-IT" dirty="0" err="1" smtClean="0"/>
              <a:t>TUMIATI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6337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hlinkClick r:id="rId2"/>
              </a:rPr>
              <a:t>www.premioletterariosanpaolo.org</a:t>
            </a:r>
            <a:endParaRPr lang="it-IT" b="1" i="1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3600" b="1" dirty="0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  <a:t>Appuntamento al 2016</a:t>
            </a:r>
            <a:br>
              <a:rPr lang="it-IT" sz="3600" b="1" dirty="0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</a:br>
            <a:r>
              <a:rPr lang="it-IT" sz="3600" b="1" dirty="0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  <a:t>per la  </a:t>
            </a:r>
            <a:r>
              <a:rPr lang="it-IT" sz="3600" b="1" dirty="0" err="1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  <a:t>XX</a:t>
            </a:r>
            <a:r>
              <a:rPr lang="it-IT" sz="3600" b="1" dirty="0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  <a:t> Edizione!</a:t>
            </a:r>
            <a:br>
              <a:rPr lang="it-IT" sz="3600" b="1" dirty="0" smtClean="0">
                <a:solidFill>
                  <a:srgbClr val="000080"/>
                </a:solidFill>
                <a:latin typeface="Remington" pitchFamily="18"/>
                <a:ea typeface="Microsoft YaHei" pitchFamily="2"/>
                <a:cs typeface="Mangal" pitchFamily="2"/>
              </a:rPr>
            </a:br>
            <a:endParaRPr lang="it-IT" sz="3600" b="1" dirty="0" smtClean="0">
              <a:solidFill>
                <a:srgbClr val="000080"/>
              </a:solidFill>
              <a:latin typeface="Remington" pitchFamily="18"/>
              <a:ea typeface="Microsoft YaHei" pitchFamily="2"/>
              <a:cs typeface="Mangal" pitchFamily="2"/>
            </a:endParaRPr>
          </a:p>
          <a:p>
            <a:pPr algn="ctr">
              <a:buNone/>
            </a:pPr>
            <a:r>
              <a:rPr lang="it-IT" sz="4400" b="1" dirty="0" smtClean="0">
                <a:solidFill>
                  <a:srgbClr val="FF0000"/>
                </a:solidFill>
              </a:rPr>
              <a:t>GRAZIE !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it-IT" sz="4400" b="1" dirty="0" smtClean="0">
                <a:solidFill>
                  <a:srgbClr val="FF0000"/>
                </a:solidFill>
              </a:rPr>
              <a:t>BUONA SERATA!!!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PREMIO LETTERARIO SAN PAOLO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Citta’</a:t>
            </a:r>
            <a:r>
              <a:rPr lang="it-IT" dirty="0" smtClean="0"/>
              <a:t>  di </a:t>
            </a:r>
            <a:r>
              <a:rPr lang="it-IT" dirty="0" err="1" smtClean="0"/>
              <a:t>treviso</a:t>
            </a:r>
            <a:endParaRPr lang="it-IT" dirty="0"/>
          </a:p>
        </p:txBody>
      </p:sp>
      <p:pic>
        <p:nvPicPr>
          <p:cNvPr id="8" name="Segnaposto contenuto 7" descr="Comune_di_Trevis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77407"/>
            <a:ext cx="2304256" cy="3040431"/>
          </a:xfrm>
        </p:spPr>
      </p:pic>
      <p:sp>
        <p:nvSpPr>
          <p:cNvPr id="10" name="Segnaposto testo 9"/>
          <p:cNvSpPr>
            <a:spLocks noGrp="1"/>
          </p:cNvSpPr>
          <p:nvPr>
            <p:ph type="body" sz="quarter" idx="3"/>
          </p:nvPr>
        </p:nvSpPr>
        <p:spPr>
          <a:xfrm flipH="1">
            <a:off x="8686800" y="1698987"/>
            <a:ext cx="61664" cy="73829"/>
          </a:xfrm>
        </p:spPr>
        <p:txBody>
          <a:bodyPr>
            <a:normAutofit fontScale="25000" lnSpcReduction="20000"/>
          </a:bodyPr>
          <a:lstStyle/>
          <a:p>
            <a:endParaRPr lang="it-IT" cap="none" dirty="0"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4"/>
          </p:nvPr>
        </p:nvSpPr>
        <p:spPr>
          <a:xfrm>
            <a:off x="3275856" y="1628800"/>
            <a:ext cx="5868144" cy="47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600" dirty="0" smtClean="0"/>
              <a:t>Un  ringraziamento particolare </a:t>
            </a:r>
          </a:p>
          <a:p>
            <a:r>
              <a:rPr lang="it-IT" sz="3600" dirty="0" smtClean="0"/>
              <a:t>all’amministrazione comunale </a:t>
            </a:r>
          </a:p>
          <a:p>
            <a:r>
              <a:rPr lang="it-IT" sz="3600" dirty="0" smtClean="0"/>
              <a:t> all’assessore alla Cultura e al Turismo, Luciano </a:t>
            </a:r>
            <a:r>
              <a:rPr lang="it-IT" sz="3600" dirty="0" err="1" smtClean="0"/>
              <a:t>Franchin</a:t>
            </a:r>
            <a:r>
              <a:rPr lang="it-IT" sz="3600" dirty="0" smtClean="0"/>
              <a:t> </a:t>
            </a:r>
          </a:p>
          <a:p>
            <a:endParaRPr lang="it-IT" sz="36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LUCIANO </a:t>
            </a:r>
            <a:r>
              <a:rPr lang="it-IT" dirty="0" err="1" smtClean="0"/>
              <a:t>FRANCHIN</a:t>
            </a:r>
            <a:endParaRPr lang="it-IT" dirty="0"/>
          </a:p>
        </p:txBody>
      </p:sp>
      <p:pic>
        <p:nvPicPr>
          <p:cNvPr id="4" name="Segnaposto contenuto 3" descr="MANIFESTO CULTURA TREVI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229600" cy="4608512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ANNA  ORLANDO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CANTO ORSOL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3419"/>
            <a:ext cx="4040188" cy="3783474"/>
          </a:xfr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-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498975" cy="46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- </a:t>
            </a:r>
            <a:r>
              <a:rPr lang="it-IT" sz="4000" b="1" dirty="0" smtClean="0"/>
              <a:t>Gli affreschi  di  Tomaso da Modena, recentemente restaurati, visibili nei pannelli della chiesa</a:t>
            </a:r>
            <a:endParaRPr lang="it-IT" sz="40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992888" cy="404664"/>
          </a:xfrm>
        </p:spPr>
        <p:txBody>
          <a:bodyPr/>
          <a:lstStyle/>
          <a:p>
            <a:r>
              <a:rPr lang="it-IT" sz="1800" b="1" dirty="0" smtClean="0"/>
              <a:t>Premio Letterario San Paolo - Museo Santa Caterina - 31 maggio 2014</a:t>
            </a:r>
            <a:endParaRPr lang="it-IT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Presidente della giuria</a:t>
            </a:r>
            <a:br>
              <a:rPr lang="it-IT" dirty="0" smtClean="0"/>
            </a:br>
            <a:r>
              <a:rPr lang="it-IT" dirty="0" smtClean="0"/>
              <a:t>Guido </a:t>
            </a:r>
            <a:r>
              <a:rPr lang="it-IT" dirty="0" err="1" smtClean="0"/>
              <a:t>Lorenzon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4040188" cy="715355"/>
          </a:xfrm>
        </p:spPr>
        <p:txBody>
          <a:bodyPr>
            <a:noAutofit/>
          </a:bodyPr>
          <a:lstStyle/>
          <a:p>
            <a:r>
              <a:rPr lang="it-IT" dirty="0" smtClean="0"/>
              <a:t>I numeri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4040188" cy="4032448"/>
          </a:xfrm>
        </p:spPr>
        <p:txBody>
          <a:bodyPr>
            <a:normAutofit fontScale="55000" lnSpcReduction="20000"/>
          </a:bodyPr>
          <a:lstStyle/>
          <a:p>
            <a:r>
              <a:rPr lang="it-IT" sz="6500" b="1" dirty="0" smtClean="0"/>
              <a:t>436 Opere</a:t>
            </a:r>
          </a:p>
          <a:p>
            <a:pPr>
              <a:buNone/>
            </a:pPr>
            <a:endParaRPr lang="it-IT" sz="6500" b="1" dirty="0" smtClean="0"/>
          </a:p>
          <a:p>
            <a:r>
              <a:rPr lang="it-IT" sz="6500" b="1" dirty="0" smtClean="0"/>
              <a:t>264 Autori</a:t>
            </a:r>
          </a:p>
          <a:p>
            <a:pPr>
              <a:buNone/>
            </a:pPr>
            <a:endParaRPr lang="it-IT" sz="4000" b="1" dirty="0" smtClean="0"/>
          </a:p>
          <a:p>
            <a:pPr>
              <a:buNone/>
            </a:pPr>
            <a:r>
              <a:rPr lang="it-IT" sz="4800" b="1" cap="all" dirty="0" smtClean="0"/>
              <a:t>La  provenienza:</a:t>
            </a:r>
          </a:p>
          <a:p>
            <a:pPr>
              <a:buNone/>
            </a:pPr>
            <a:endParaRPr lang="it-IT" sz="4600" b="1" dirty="0" smtClean="0"/>
          </a:p>
          <a:p>
            <a:r>
              <a:rPr lang="it-IT" sz="5800" b="1" dirty="0" smtClean="0"/>
              <a:t>Dall’estero</a:t>
            </a:r>
          </a:p>
          <a:p>
            <a:pPr>
              <a:buNone/>
            </a:pPr>
            <a:endParaRPr lang="it-IT" sz="5800" b="1" dirty="0" smtClean="0"/>
          </a:p>
          <a:p>
            <a:r>
              <a:rPr lang="it-IT" sz="5800" b="1" dirty="0" smtClean="0"/>
              <a:t>Dalle varie regioni italiane</a:t>
            </a:r>
          </a:p>
          <a:p>
            <a:pPr>
              <a:buNone/>
            </a:pPr>
            <a:endParaRPr lang="it-IT" sz="4000" b="1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IL LAVORO DELLA GIURIA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55977" y="2449512"/>
            <a:ext cx="4608512" cy="3951288"/>
          </a:xfrm>
        </p:spPr>
        <p:txBody>
          <a:bodyPr>
            <a:normAutofit/>
          </a:bodyPr>
          <a:lstStyle/>
          <a:p>
            <a:r>
              <a:rPr lang="it-IT" sz="3600" dirty="0" smtClean="0"/>
              <a:t>4 sezioni</a:t>
            </a:r>
          </a:p>
          <a:p>
            <a:r>
              <a:rPr lang="it-IT" sz="3600" dirty="0" smtClean="0"/>
              <a:t>punteggio grezzo individuale</a:t>
            </a:r>
          </a:p>
          <a:p>
            <a:r>
              <a:rPr lang="it-IT" sz="3600" dirty="0" smtClean="0"/>
              <a:t>discussione</a:t>
            </a:r>
          </a:p>
          <a:p>
            <a:r>
              <a:rPr lang="it-IT" sz="3600" dirty="0" smtClean="0"/>
              <a:t>valutazione definitiva</a:t>
            </a:r>
            <a:endParaRPr lang="it-IT" sz="360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PREMI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4038600" cy="46238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3600" dirty="0" smtClean="0"/>
              <a:t>Buoni  per acquisto libri</a:t>
            </a:r>
          </a:p>
          <a:p>
            <a:r>
              <a:rPr lang="it-IT" sz="3600" dirty="0" smtClean="0"/>
              <a:t>Opere di prestigiosi pittori e scultori del territorio trevigiano</a:t>
            </a:r>
          </a:p>
          <a:p>
            <a:r>
              <a:rPr lang="it-IT" sz="3600" dirty="0" err="1" smtClean="0"/>
              <a:t>Altro…</a:t>
            </a:r>
            <a:r>
              <a:rPr lang="it-IT" sz="3600" dirty="0" smtClean="0"/>
              <a:t>..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Segnaposto contenuto 5" descr="buoni lib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70493"/>
            <a:ext cx="4038600" cy="3029877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SIMON BENETTON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Premio Letterario San Paolo - Museo Santa Caterina - 31 maggio 2014</a:t>
            </a:r>
            <a:endParaRPr lang="it-IT"/>
          </a:p>
        </p:txBody>
      </p:sp>
      <p:pic>
        <p:nvPicPr>
          <p:cNvPr id="10" name="Segnaposto contenuto 9" descr="BENET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9" name="Segnaposto contenuto 6" descr="scultura benett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4913" y="1773238"/>
            <a:ext cx="3465174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1248</TotalTime>
  <Words>1091</Words>
  <Application>Microsoft Office PowerPoint</Application>
  <PresentationFormat>Presentazione su schermo (4:3)</PresentationFormat>
  <Paragraphs>247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Modulo</vt:lpstr>
      <vt:lpstr>        CERIMONIA DI PREMIAZIONE                  31 MAGGIO  2014           museo di santa Caterina - treviso</vt:lpstr>
      <vt:lpstr>PRESIDENTE    ASS. NOI  SAN PAOLO  LIVIO MORO</vt:lpstr>
      <vt:lpstr>. PREMIO  LETTERARIO  SAN  PAOLO</vt:lpstr>
      <vt:lpstr>PREMIO LETTERARIO SAN PAOLO</vt:lpstr>
      <vt:lpstr>LUCIANO FRANCHIN</vt:lpstr>
      <vt:lpstr>ANNA  ORLANDO</vt:lpstr>
      <vt:lpstr>Presidente della giuria Guido Lorenzon</vt:lpstr>
      <vt:lpstr>I PREMI</vt:lpstr>
      <vt:lpstr>SIMON BENETTON</vt:lpstr>
      <vt:lpstr>VITTORIO    MARTIN</vt:lpstr>
      <vt:lpstr>BRUNA   BRAZZALOTTO</vt:lpstr>
      <vt:lpstr>SEZIONE A  - PROSA - OPERA SEGNALATA</vt:lpstr>
      <vt:lpstr>SEZIONE A  - PROSA  -  3ª CLASSIFICATA</vt:lpstr>
      <vt:lpstr>SEZIONE A  - PROSA  -  2ª CLASSIFICATA</vt:lpstr>
      <vt:lpstr>SEZIONE A  - PROSA  -  1ª CLASSIFICATA</vt:lpstr>
      <vt:lpstr>INTERMEZZO MUSICALE</vt:lpstr>
      <vt:lpstr>SEZIONE B  - POESIA-  SEGNALATA</vt:lpstr>
      <vt:lpstr>SEZIONE B  - POESIA-  3ª CLASSIFICATA</vt:lpstr>
      <vt:lpstr>SEZIONE B  - POESIA-  2ª CLASSIFICATA</vt:lpstr>
      <vt:lpstr> SEZIONE B  - POESIA-  1ª CLASSIFICATA</vt:lpstr>
      <vt:lpstr>INTERMEZZO MUSICALE</vt:lpstr>
      <vt:lpstr>SEZIONE C  - POESIA IN DIALETTO VENETO -  OPERA   SEGNALATA</vt:lpstr>
      <vt:lpstr>SEZIONE C  - POESIA IN DIALETTO VENETO -  OPERA   SEGNALATA</vt:lpstr>
      <vt:lpstr>SEZIONE C  - POESIA IN DIALETTO –  3ª CLASSIFICATA</vt:lpstr>
      <vt:lpstr>SEZIONE C  - POESIA IN DIALETTO -   2ª  CLASSIFICATA</vt:lpstr>
      <vt:lpstr>SEZIONE C  - POESIA IN DIALETTO   1ª CLASSIFICATA</vt:lpstr>
      <vt:lpstr>Intermezzo musicale</vt:lpstr>
      <vt:lpstr>SEZIONE D – GIOVANI OPERA SEGNALATA – SCUOLE SUPERIORI</vt:lpstr>
      <vt:lpstr>SEZIONE D – GIOVANI OPERA SEGNALATA – SCUOLE MEDIE</vt:lpstr>
      <vt:lpstr>SEZIONE D – GIOVANI RICONOSCIMENTO  SCUOLE ELEMENTARI E MEDIE</vt:lpstr>
      <vt:lpstr>SEZIONE D – GIOVANI 1ª CLASSIFICATA - SUPERIORI</vt:lpstr>
      <vt:lpstr>SEZIONE D – GIOVANI 1ª CLASSIFICATA - MEDIE</vt:lpstr>
      <vt:lpstr>SEZIONE D – GIOVANI 1ª CLASSIFICATA - ELEMENTARI</vt:lpstr>
      <vt:lpstr>Patrizia, la maestra  del sorriso</vt:lpstr>
      <vt:lpstr> Omaggio al Presidente del  Premio Letterario San Paolo  Alberto Albanese  jr </vt:lpstr>
      <vt:lpstr>ELENCO DEI GIURATI</vt:lpstr>
      <vt:lpstr>ULTIMO BREVE  MOMENTO MUSICALE</vt:lpstr>
      <vt:lpstr>APERITIVO DEL SIG.  TUMIATI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CERIMONIA DI PREMIAZIONE                  31 MAGGIO  2014</dc:title>
  <dc:creator>cesare</dc:creator>
  <cp:lastModifiedBy>cesare</cp:lastModifiedBy>
  <cp:revision>138</cp:revision>
  <dcterms:created xsi:type="dcterms:W3CDTF">2014-05-14T22:46:10Z</dcterms:created>
  <dcterms:modified xsi:type="dcterms:W3CDTF">2014-06-03T16:26:36Z</dcterms:modified>
</cp:coreProperties>
</file>